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5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75160F-D956-8B9B-E291-CF6ABBCD688F}" v="526" dt="2023-12-07T17:45:51.329"/>
    <p1510:client id="{940FF091-1C23-62EC-6C27-BDD38CF1A278}" v="32" dt="2023-12-06T20:03:09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E3497-EE08-0F5A-C680-4B067D1C4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4C45D-CEAE-FC55-08CF-5A45F0036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A3B8C-71C7-F1C7-E8BB-9798506B1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E6C4E-4A38-15AB-8559-D3B7F9A00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E54AC-5DF5-5FCD-66F4-DE334FD0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70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14290-1978-2470-52EF-CB543434B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20A43F-B4FB-3F02-7105-2003AD2B9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72118-8D2F-0E74-A29C-BF3E0AEE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7870B-665F-BA3F-1A8D-661ADAA8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BD073-76FD-FB60-6583-B3144C19C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53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B1DDA6-2DF8-046C-C063-1112C2CFB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118114-5425-E6E3-280F-F792908BB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C07CF-93E7-2DB1-C3E0-89825DC4C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98E33-5104-BACA-D986-F42143D2B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514F0-A403-6706-D996-9627FC23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19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75BF7-636D-F5BE-9D49-8ADC04093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05D56-B163-3B2A-B8EF-42BA9D791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23024-B3AA-40D6-E22F-DA9D5881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FDDC1-8A27-A483-CF74-A25D40150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98968-9998-D574-9EEF-01EBB6DC1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43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E5E4-5E5C-07A4-07DF-712BA86D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C14D7-08F7-0033-D441-5356DC8AE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1BB4F-A21F-1CC6-08EB-0BB89496F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18E2C-3AF2-C5D8-D403-E32FC8E3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6F6C2-55AB-A647-8CD8-1B1416A9D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62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3C8D7-2B0B-A87B-5111-14D85F6EB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30321-F3E3-9918-74E2-B240355E0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BAE8EC-FFE7-9AB9-BD56-F42092C14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A9293-7CA2-CCA0-2441-DA633FE2E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B98BA-0ACD-774A-5852-CACDEE70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84FBA-E34C-9045-CA86-022632E52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80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F8F3F-7CBA-93A3-0EB3-6EFA052D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87A43-B6A4-D4B7-33D3-54C9DB485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18E6D-5B02-1186-4D2F-F548B3C73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AD0BAF-3554-6944-AC34-36D2E0D4C6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7B9734-448F-9777-87B0-2DB14907B7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A3287-41B3-65B4-6502-A61B0868F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C91851-006D-55EE-70BF-62E0EC6C3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40AE18-00F7-1B21-4EEF-88E0BCC9C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54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D03FE-4BFB-885C-8792-44DC3D5D7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C2DA99-3CB6-9EEF-735B-1471979A0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C5463-1217-D42B-29B4-8DFF40662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4D08D5-FB99-4E5D-FB10-8B6D6697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E71E66-5089-7B60-1D4A-2B1219ED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31D2F-7EDA-BA48-9F0C-31097D203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7B1FE-03DE-ABC0-F3E1-9C5590A0E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5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F143-4C69-CFCD-E3BC-E64347B35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80485-9CCF-B985-69AD-119F45E3B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4E358-EA13-DB5B-5012-7366B19E7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E5D7-F628-268C-4758-A7E3B2CA6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0DC88-73A2-AA94-DBAA-FC50FAF8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32010-4454-E0C2-A440-A3CA2B6E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25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A8055-9B66-214E-0BA6-B7A5FEEAD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C5ABA8-60E1-07CD-4583-D625E8416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B71B9-D4EE-A239-3B05-CDE6F8A55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E2E08-15E7-8942-1ECE-DE6A9B20C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80AF7-B266-D1F7-65D1-8BBE8402E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BAFA1-ED0A-FEA4-1A3B-B6CD8D358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3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3B9F02-3A42-7150-BBCE-5F2EE062E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75188-B58F-1107-3E6A-8A9F26B96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306D7-15FF-6105-4C14-CC42038EA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71B91-6168-46DB-BB78-DFD71C366B5E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86DA8-9198-AC0B-BE6C-F41BC4605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0C8BB-155E-C88B-0650-7F3CE95239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9AEB3-E76D-4338-8A70-037AED078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39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A8C64A-3055-657F-A2EF-7AA90718F49D}"/>
              </a:ext>
            </a:extLst>
          </p:cNvPr>
          <p:cNvSpPr txBox="1"/>
          <p:nvPr/>
        </p:nvSpPr>
        <p:spPr>
          <a:xfrm>
            <a:off x="1793422" y="908189"/>
            <a:ext cx="86051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Gasless On-Chain Password Manager with Recovery Mechanism: A Comparative Analysis Across EVM-Based Platforms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F45C3-748A-A9D8-6EF1-9E869DADD01D}"/>
              </a:ext>
            </a:extLst>
          </p:cNvPr>
          <p:cNvSpPr txBox="1"/>
          <p:nvPr/>
        </p:nvSpPr>
        <p:spPr>
          <a:xfrm>
            <a:off x="3418114" y="1931436"/>
            <a:ext cx="53557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Team: 16</a:t>
            </a:r>
            <a:br>
              <a:rPr lang="en-US" dirty="0"/>
            </a:br>
            <a:r>
              <a:rPr lang="en-US" dirty="0"/>
              <a:t>Members: Sania </a:t>
            </a:r>
            <a:r>
              <a:rPr lang="en-US" dirty="0" err="1"/>
              <a:t>Azhmee</a:t>
            </a:r>
            <a:r>
              <a:rPr lang="en-US" dirty="0"/>
              <a:t> Bhuiyan (23266033)</a:t>
            </a:r>
          </a:p>
          <a:p>
            <a:pPr algn="ctr"/>
            <a:r>
              <a:rPr lang="en-US" sz="1800" i="0" dirty="0" err="1">
                <a:effectLst/>
              </a:rPr>
              <a:t>Syead</a:t>
            </a:r>
            <a:r>
              <a:rPr lang="en-US" sz="1800" i="0" dirty="0">
                <a:effectLst/>
              </a:rPr>
              <a:t> Tanvir Islam </a:t>
            </a:r>
            <a:r>
              <a:rPr lang="en-US" sz="1800" i="0" dirty="0" err="1">
                <a:effectLst/>
              </a:rPr>
              <a:t>Movin</a:t>
            </a:r>
            <a:r>
              <a:rPr lang="en-US" sz="1800" i="0" dirty="0">
                <a:effectLst/>
              </a:rPr>
              <a:t> (23266009)</a:t>
            </a:r>
            <a:br>
              <a:rPr lang="en-US" sz="1800" i="0" dirty="0">
                <a:effectLst/>
              </a:rPr>
            </a:br>
            <a:endParaRPr lang="en-US" sz="1800" i="0" dirty="0">
              <a:effectLst/>
            </a:endParaRPr>
          </a:p>
          <a:p>
            <a:pPr algn="ctr"/>
            <a:r>
              <a:rPr lang="en-US" sz="1800" i="0" dirty="0">
                <a:effectLst/>
              </a:rPr>
              <a:t>CSE 707: Parallel and Distributed Systems</a:t>
            </a:r>
            <a:br>
              <a:rPr lang="en-US" sz="1800" i="0" dirty="0">
                <a:effectLst/>
              </a:rPr>
            </a:b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Instructor: Annajiat Alim Rasel</a:t>
            </a: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RA: Md </a:t>
            </a:r>
            <a:r>
              <a:rPr lang="en-US" sz="1800" i="0" dirty="0" err="1">
                <a:effectLst/>
              </a:rPr>
              <a:t>Humaion</a:t>
            </a:r>
            <a:r>
              <a:rPr lang="en-US" sz="1800" i="0" dirty="0">
                <a:effectLst/>
              </a:rPr>
              <a:t> Kabir Mehedi</a:t>
            </a:r>
            <a:endParaRPr lang="en-US" dirty="0"/>
          </a:p>
          <a:p>
            <a:pPr algn="ctr"/>
            <a:r>
              <a:rPr lang="en-US" dirty="0"/>
              <a:t>	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67D80F-F49C-6C36-8C40-255B3D3B4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078148" y="4588463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8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09"/>
    </mc:Choice>
    <mc:Fallback xmlns="">
      <p:transition spd="slow" advTm="58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1BAB1-3710-6997-64DB-2A50E9A2D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2386" y="2399198"/>
            <a:ext cx="3407228" cy="1325563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pic>
        <p:nvPicPr>
          <p:cNvPr id="3" name="Recording (4)">
            <a:hlinkClick r:id="" action="ppaction://media"/>
            <a:extLst>
              <a:ext uri="{FF2B5EF4-FFF2-40B4-BE49-F238E27FC236}">
                <a16:creationId xmlns:a16="http://schemas.microsoft.com/office/drawing/2014/main" id="{E4939D7A-B9B5-4AD4-0A5E-6712864B81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29023" y="5359282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"/>
    </mc:Choice>
    <mc:Fallback xmlns="">
      <p:transition spd="slow" advTm="176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372D1A-0C31-0DA8-DA67-0554ACBE2D1A}"/>
              </a:ext>
            </a:extLst>
          </p:cNvPr>
          <p:cNvSpPr txBox="1"/>
          <p:nvPr/>
        </p:nvSpPr>
        <p:spPr>
          <a:xfrm>
            <a:off x="1436915" y="755779"/>
            <a:ext cx="6624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Introduction: Defining the 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CAFB02-1870-9BD7-3D44-A0F33CA50E0D}"/>
              </a:ext>
            </a:extLst>
          </p:cNvPr>
          <p:cNvSpPr txBox="1"/>
          <p:nvPr/>
        </p:nvSpPr>
        <p:spPr>
          <a:xfrm>
            <a:off x="1436915" y="1509728"/>
            <a:ext cx="931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effectLst/>
                <a:latin typeface="Söhne"/>
              </a:rPr>
              <a:t>Password managers are mostly centralized</a:t>
            </a:r>
            <a:br>
              <a:rPr lang="en-US" sz="2000" b="1" i="0" dirty="0">
                <a:effectLst/>
                <a:latin typeface="Söhne"/>
              </a:rPr>
            </a:br>
            <a:r>
              <a:rPr lang="en-US" sz="2000" b="0" i="0" dirty="0">
                <a:effectLst/>
                <a:latin typeface="Söhne"/>
              </a:rPr>
              <a:t>Centralized password managers pose security risks due to a single point of failure, making them vulnerable to cyberattacks and breaches.</a:t>
            </a:r>
            <a:endParaRPr lang="en-US" sz="2000" dirty="0"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Evidently encryption are taken into account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Despite encryption measures, these systems are susceptible to vulnerabilities like bugs and insider threats.</a:t>
            </a:r>
          </a:p>
          <a:p>
            <a:pPr algn="l"/>
            <a:endParaRPr lang="en-US" sz="2000" dirty="0"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Further issue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Users face reliance on service providers for maintenance, raising concerns about accessibility, privacy, and dependency, highlighting the need for secure and decentralized alternatives.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B9AA09F-DED4-CD76-A48B-B11E6384E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049926" y="4607278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3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01"/>
    </mc:Choice>
    <mc:Fallback xmlns="">
      <p:transition spd="slow" advTm="120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248D18-91A0-62CD-0955-CBF88C0747A1}"/>
              </a:ext>
            </a:extLst>
          </p:cNvPr>
          <p:cNvSpPr txBox="1"/>
          <p:nvPr/>
        </p:nvSpPr>
        <p:spPr>
          <a:xfrm>
            <a:off x="5194501" y="727174"/>
            <a:ext cx="204340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 b="1" dirty="0"/>
              <a:t>Objective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DE95D-BF5F-1B7E-7E21-BA3FC250ED07}"/>
              </a:ext>
            </a:extLst>
          </p:cNvPr>
          <p:cNvSpPr txBox="1"/>
          <p:nvPr/>
        </p:nvSpPr>
        <p:spPr>
          <a:xfrm>
            <a:off x="1763485" y="1483567"/>
            <a:ext cx="90786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Develop innovative gasless on-chain password manager with robust recovery.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Address challenges of gas fees in existing on-chain password managers for improved accessibility.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Perform comparative analysis on EVM-based platforms to assess effectiveness, security, and scalability, aiming to advance decentralized applications and enhance user adoption in blockchain technology.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1256F8-69F2-A6FA-5A82-0A7DDC02E9E8}"/>
              </a:ext>
            </a:extLst>
          </p:cNvPr>
          <p:cNvSpPr txBox="1"/>
          <p:nvPr/>
        </p:nvSpPr>
        <p:spPr>
          <a:xfrm>
            <a:off x="1729664" y="4292082"/>
            <a:ext cx="89632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0" dirty="0">
                <a:effectLst/>
                <a:latin typeface="Söhne"/>
              </a:rPr>
              <a:t>Target is to develop a gasless, blockchain-based password manager that offers enhanced security and a seamless user experience.</a:t>
            </a:r>
            <a:endParaRPr lang="en-US" sz="2000" b="1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9FAF91-6A6C-A20A-72D0-1AC2B3DF8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91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26"/>
    </mc:Choice>
    <mc:Fallback xmlns="">
      <p:transition spd="slow" advTm="46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94CBF08-DEBD-0294-B873-4DA4C57E5DEE}"/>
              </a:ext>
            </a:extLst>
          </p:cNvPr>
          <p:cNvSpPr txBox="1"/>
          <p:nvPr/>
        </p:nvSpPr>
        <p:spPr>
          <a:xfrm>
            <a:off x="811764" y="914400"/>
            <a:ext cx="10310326" cy="42165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i="0" dirty="0">
                <a:effectLst/>
              </a:rPr>
              <a:t>Literature Review/Background</a:t>
            </a:r>
            <a:endParaRPr lang="en-US"/>
          </a:p>
          <a:p>
            <a:pPr algn="l"/>
            <a:endParaRPr lang="en-US" sz="2400" b="1" i="0" dirty="0">
              <a:effectLst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Centralized Password Managers</a:t>
            </a:r>
            <a:r>
              <a:rPr lang="en-US" sz="2000" b="0" i="0" dirty="0">
                <a:effectLst/>
                <a:latin typeface="Söhne"/>
              </a:rPr>
              <a:t>: Discuss the security vulnerabilities in popular centralized solutions like </a:t>
            </a:r>
            <a:r>
              <a:rPr lang="en-US" sz="2000" b="0" i="0" dirty="0" err="1">
                <a:effectLst/>
                <a:latin typeface="Söhne"/>
              </a:rPr>
              <a:t>Passbolt</a:t>
            </a:r>
            <a:r>
              <a:rPr lang="en-US" sz="2000" b="0" i="0" dirty="0">
                <a:effectLst/>
                <a:latin typeface="Söhne"/>
              </a:rPr>
              <a:t>, Padlock, and </a:t>
            </a:r>
            <a:r>
              <a:rPr lang="en-US" sz="2000" b="0" i="0" dirty="0" err="1">
                <a:effectLst/>
                <a:latin typeface="Söhne"/>
              </a:rPr>
              <a:t>Encryptr</a:t>
            </a:r>
            <a:r>
              <a:rPr lang="en-US" sz="2000" b="0" i="0" dirty="0">
                <a:effectLst/>
                <a:latin typeface="Söhne"/>
              </a:rPr>
              <a:t>.</a:t>
            </a:r>
          </a:p>
          <a:p>
            <a:pPr algn="l"/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Blockchain-based Innovations</a:t>
            </a:r>
            <a:r>
              <a:rPr lang="en-US" sz="2000" b="0" i="0" dirty="0">
                <a:effectLst/>
                <a:latin typeface="Söhne"/>
              </a:rPr>
              <a:t>: Review N Jain's implementation of a blockchain-powered password manager using AES-256-CBC encryption and its impact.</a:t>
            </a:r>
          </a:p>
          <a:p>
            <a:pPr algn="l"/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Advancements in Encryption</a:t>
            </a:r>
            <a:r>
              <a:rPr lang="en-US" sz="2000" b="0" i="0" dirty="0">
                <a:effectLst/>
                <a:latin typeface="Söhne"/>
              </a:rPr>
              <a:t>: Analyze D. Tse's approach to a blockchain-based system utilizing AES-128 encryption.</a:t>
            </a:r>
          </a:p>
          <a:p>
            <a:pPr algn="l"/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Limitations</a:t>
            </a:r>
            <a:r>
              <a:rPr lang="en-US" sz="2000" b="0" i="0" dirty="0">
                <a:effectLst/>
                <a:latin typeface="Söhne"/>
              </a:rPr>
              <a:t>: Emphasize the scalability issues, high transaction costs, and complexity in current blockchain solutions for password management.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CEB523F-0146-75A8-827E-2F3E61EC00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1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028"/>
    </mc:Choice>
    <mc:Fallback xmlns="">
      <p:transition spd="slow" advTm="105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51FF5E-3D6E-15F5-3328-1FD5F0D7DF0F}"/>
              </a:ext>
            </a:extLst>
          </p:cNvPr>
          <p:cNvSpPr txBox="1"/>
          <p:nvPr/>
        </p:nvSpPr>
        <p:spPr>
          <a:xfrm>
            <a:off x="1536829" y="1097149"/>
            <a:ext cx="9118341" cy="357020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/>
            <a:endParaRPr lang="en-US" b="1" i="0" dirty="0">
              <a:effectLst/>
              <a:latin typeface="Söhne"/>
            </a:endParaRPr>
          </a:p>
          <a:p>
            <a:pPr algn="ctr"/>
            <a:r>
              <a:rPr lang="en-US" sz="2400" b="1" i="0" dirty="0">
                <a:effectLst/>
                <a:latin typeface="Söhne"/>
              </a:rPr>
              <a:t>Proposed Ideas/Plans</a:t>
            </a:r>
          </a:p>
          <a:p>
            <a:pPr algn="ctr"/>
            <a:endParaRPr lang="en-US" sz="2400" b="1" i="0" dirty="0"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Implementation of Gasless Transactions</a:t>
            </a:r>
            <a:r>
              <a:rPr lang="en-US" sz="2000" b="0" i="0" dirty="0">
                <a:effectLst/>
              </a:rPr>
              <a:t>: Explain the use of EIP-712 protocol to facilitate user-side transactions without gas fees.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Enhanced Security through Encryption</a:t>
            </a:r>
            <a:r>
              <a:rPr lang="en-US" sz="2000" b="0" i="0" dirty="0">
                <a:effectLst/>
              </a:rPr>
              <a:t>: Describe plans to use AES-256 encryption combined with Falcon, a quantum-resistant algorithm.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Key Management Strategy</a:t>
            </a:r>
            <a:r>
              <a:rPr lang="en-US" sz="2000" b="0" i="0" dirty="0">
                <a:effectLst/>
              </a:rPr>
              <a:t>: Detail the approach for managing encryption keys on user devices, ensuring secure communication.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Integration of Web2 and Web3</a:t>
            </a:r>
            <a:r>
              <a:rPr lang="en-US" sz="2000" b="0" i="0" dirty="0">
                <a:effectLst/>
              </a:rPr>
              <a:t>: Outline the plan to combine traditional Web2 interfaces with Web3 blockchain technology for a comprehensive solution.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A24B96D-C0A0-B03F-3A4C-D05C27A613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8993481" y="4579056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5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814"/>
    </mc:Choice>
    <mc:Fallback xmlns="">
      <p:transition spd="slow" advTm="101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7026D6-1B3C-A7D7-FE38-55ABCB540F7A}"/>
              </a:ext>
            </a:extLst>
          </p:cNvPr>
          <p:cNvSpPr txBox="1"/>
          <p:nvPr/>
        </p:nvSpPr>
        <p:spPr>
          <a:xfrm>
            <a:off x="1483338" y="1639347"/>
            <a:ext cx="8798768" cy="29546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US" sz="2400" b="0" i="0" dirty="0">
                <a:solidFill>
                  <a:srgbClr val="050505"/>
                </a:solidFill>
                <a:effectLst/>
              </a:rPr>
              <a:t>Gasless password management from the user perspective </a:t>
            </a:r>
            <a:r>
              <a:rPr lang="en-US" sz="2400" dirty="0">
                <a:solidFill>
                  <a:srgbClr val="050505"/>
                </a:solidFill>
              </a:rPr>
              <a:t>– EIP 712 protocol and user centric key management</a:t>
            </a:r>
            <a:endParaRPr lang="en-US" sz="2400" b="0" i="0" dirty="0">
              <a:solidFill>
                <a:srgbClr val="050505"/>
              </a:solidFill>
              <a:effectLst/>
            </a:endParaRPr>
          </a:p>
          <a:p>
            <a:pPr marL="342900" indent="-342900">
              <a:buAutoNum type="arabicPeriod"/>
            </a:pPr>
            <a:r>
              <a:rPr lang="en-US" sz="2400" b="0" i="0" dirty="0">
                <a:solidFill>
                  <a:srgbClr val="050505"/>
                </a:solidFill>
                <a:effectLst/>
              </a:rPr>
              <a:t>Try different quantum resistance symmetric and asymmetric cryptography </a:t>
            </a:r>
          </a:p>
          <a:p>
            <a:pPr marL="342900" indent="-342900">
              <a:buAutoNum type="arabicPeriod"/>
            </a:pPr>
            <a:r>
              <a:rPr lang="en-US" sz="2400" b="0" i="0" dirty="0">
                <a:solidFill>
                  <a:srgbClr val="050505"/>
                </a:solidFill>
                <a:effectLst/>
              </a:rPr>
              <a:t>Managing keys on the user's device</a:t>
            </a:r>
          </a:p>
          <a:p>
            <a:pPr marL="342900" indent="-342900">
              <a:buAutoNum type="arabicPeriod"/>
            </a:pPr>
            <a:r>
              <a:rPr lang="en-US" sz="2400" b="0" i="0" dirty="0">
                <a:solidFill>
                  <a:srgbClr val="050505"/>
                </a:solidFill>
                <a:effectLst/>
              </a:rPr>
              <a:t>Different </a:t>
            </a:r>
            <a:r>
              <a:rPr lang="en-US" sz="2400" dirty="0">
                <a:solidFill>
                  <a:srgbClr val="050505"/>
                </a:solidFill>
              </a:rPr>
              <a:t>web2</a:t>
            </a:r>
            <a:r>
              <a:rPr lang="en-US" sz="2400" b="0" i="0" dirty="0">
                <a:solidFill>
                  <a:srgbClr val="050505"/>
                </a:solidFill>
                <a:effectLst/>
              </a:rPr>
              <a:t> and web3 component setup</a:t>
            </a:r>
            <a:endParaRPr lang="en-US" sz="2400" b="0" i="0" dirty="0">
              <a:solidFill>
                <a:srgbClr val="050505"/>
              </a:solidFill>
              <a:effectLst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2400" b="0" i="0" dirty="0">
                <a:solidFill>
                  <a:srgbClr val="050505"/>
                </a:solidFill>
                <a:effectLst/>
              </a:rPr>
              <a:t>Comparison of different EVM based platform</a:t>
            </a:r>
            <a:endParaRPr lang="en-US" sz="24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12AC92-C6FB-DF6F-17EE-684C5D344EE7}"/>
              </a:ext>
            </a:extLst>
          </p:cNvPr>
          <p:cNvSpPr txBox="1"/>
          <p:nvPr/>
        </p:nvSpPr>
        <p:spPr>
          <a:xfrm>
            <a:off x="2946141" y="855697"/>
            <a:ext cx="4686299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i="0" dirty="0">
                <a:effectLst/>
              </a:rPr>
              <a:t>The innovation part for the papers:</a:t>
            </a:r>
            <a:endParaRPr lang="en-US" sz="2400" b="1" u="sng" dirty="0">
              <a:cs typeface="Calibri"/>
            </a:endParaRPr>
          </a:p>
        </p:txBody>
      </p:sp>
      <p:pic>
        <p:nvPicPr>
          <p:cNvPr id="2" name="Recording (2)">
            <a:hlinkClick r:id="" action="ppaction://media"/>
            <a:extLst>
              <a:ext uri="{FF2B5EF4-FFF2-40B4-BE49-F238E27FC236}">
                <a16:creationId xmlns:a16="http://schemas.microsoft.com/office/drawing/2014/main" id="{76B451ED-17DD-06E0-B6AD-02483466C1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52416" y="5250765"/>
            <a:ext cx="730250" cy="67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48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8"/>
    </mc:Choice>
    <mc:Fallback xmlns="">
      <p:transition spd="slow" advTm="6828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CEC6CF-4748-41B3-5E73-10B7BA8DDFFD}"/>
              </a:ext>
            </a:extLst>
          </p:cNvPr>
          <p:cNvSpPr txBox="1"/>
          <p:nvPr/>
        </p:nvSpPr>
        <p:spPr>
          <a:xfrm>
            <a:off x="1368879" y="1178205"/>
            <a:ext cx="9454242" cy="54476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i="0" dirty="0">
                <a:effectLst/>
              </a:rPr>
              <a:t>Potential Challenges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Security Concerns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Blockchain's encryption and immutability strengths.</a:t>
            </a:r>
            <a:endParaRPr lang="en-US" sz="200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Risks in smart contracts, decentralized storage, and encryption.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Gas Costs and Scalability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Impact of gas fees on usability.</a:t>
            </a:r>
            <a:endParaRPr lang="en-US" sz="200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Scalability challenges during high network usage.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User Experience and Adoption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Balancing security with user convenience.</a:t>
            </a:r>
            <a:endParaRPr lang="en-US" sz="200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Challenges in creating a seamless password management experience.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Recovery Mechanisms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Designing effective recovery in a decentralized environment.</a:t>
            </a:r>
            <a:endParaRPr lang="en-US" sz="200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Balancing accessibility with protection against unauthorized recovery.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Interoperability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Challenges in ensuring compatibility across blockchain networks.</a:t>
            </a:r>
            <a:endParaRPr lang="en-US" sz="2000" dirty="0"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i="0" dirty="0">
              <a:effectLst/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2" name="Recording">
            <a:hlinkClick r:id="" action="ppaction://media"/>
            <a:extLst>
              <a:ext uri="{FF2B5EF4-FFF2-40B4-BE49-F238E27FC236}">
                <a16:creationId xmlns:a16="http://schemas.microsoft.com/office/drawing/2014/main" id="{29189879-1F16-58A8-45BA-47EB655B4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4875" y="5575653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2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"/>
    </mc:Choice>
    <mc:Fallback xmlns="">
      <p:transition spd="slow" advTm="1249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ABB0D7-FCBD-A7EB-7850-C218CD3B918E}"/>
              </a:ext>
            </a:extLst>
          </p:cNvPr>
          <p:cNvSpPr txBox="1"/>
          <p:nvPr/>
        </p:nvSpPr>
        <p:spPr>
          <a:xfrm>
            <a:off x="1446246" y="709642"/>
            <a:ext cx="9227974" cy="56938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u="sng" dirty="0"/>
              <a:t>Conclusion and overall summary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  </a:t>
            </a:r>
            <a:r>
              <a:rPr lang="en-US" sz="2400" dirty="0">
                <a:ea typeface="+mn-lt"/>
                <a:cs typeface="+mn-lt"/>
              </a:rPr>
              <a:t>Addressing Digital Identity Challenge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Successfully managed </a:t>
            </a:r>
            <a:r>
              <a:rPr lang="en-US" sz="2000" b="0" i="0" dirty="0">
                <a:effectLst/>
                <a:ea typeface="+mn-lt"/>
                <a:cs typeface="+mn-lt"/>
              </a:rPr>
              <a:t>multiple digital identities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Recognized</a:t>
            </a:r>
            <a:r>
              <a:rPr lang="en-US" sz="2000" b="0" i="0" dirty="0">
                <a:effectLst/>
                <a:ea typeface="+mn-lt"/>
                <a:cs typeface="+mn-lt"/>
              </a:rPr>
              <a:t> the </a:t>
            </a:r>
            <a:r>
              <a:rPr lang="en-US" sz="2000" dirty="0">
                <a:ea typeface="+mn-lt"/>
                <a:cs typeface="+mn-lt"/>
              </a:rPr>
              <a:t>need for </a:t>
            </a:r>
            <a:r>
              <a:rPr lang="en-US" sz="2000" b="0" i="0" dirty="0">
                <a:effectLst/>
                <a:ea typeface="+mn-lt"/>
                <a:cs typeface="+mn-lt"/>
              </a:rPr>
              <a:t>complex passwords for security.</a:t>
            </a:r>
            <a:endParaRPr lang="en-US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Vulnerabilities in Centralized Managers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Centralized </a:t>
            </a:r>
            <a:r>
              <a:rPr lang="en-US" sz="2000" b="0" i="0" dirty="0">
                <a:effectLst/>
                <a:ea typeface="+mn-lt"/>
                <a:cs typeface="+mn-lt"/>
              </a:rPr>
              <a:t>password managers vulnerable to </a:t>
            </a:r>
            <a:r>
              <a:rPr lang="en-US" sz="2000" dirty="0">
                <a:ea typeface="+mn-lt"/>
                <a:cs typeface="+mn-lt"/>
              </a:rPr>
              <a:t>cyber-attacks.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Single</a:t>
            </a:r>
            <a:r>
              <a:rPr lang="en-US" sz="2000" b="0" i="0" dirty="0">
                <a:effectLst/>
                <a:ea typeface="+mn-lt"/>
                <a:cs typeface="+mn-lt"/>
              </a:rPr>
              <a:t> point of failure</a:t>
            </a:r>
            <a:r>
              <a:rPr lang="en-US" sz="2000" dirty="0">
                <a:ea typeface="+mn-lt"/>
                <a:cs typeface="+mn-lt"/>
              </a:rPr>
              <a:t> poses a significant risk.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Issues with Blockchain-Based Managers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Blockchain-based managers </a:t>
            </a:r>
            <a:r>
              <a:rPr lang="en-US" sz="2000" b="0" i="0" dirty="0">
                <a:effectLst/>
                <a:ea typeface="+mn-lt"/>
                <a:cs typeface="+mn-lt"/>
              </a:rPr>
              <a:t>face </a:t>
            </a:r>
            <a:r>
              <a:rPr lang="en-US" sz="2000" dirty="0">
                <a:ea typeface="+mn-lt"/>
                <a:cs typeface="+mn-lt"/>
              </a:rPr>
              <a:t>challenges </a:t>
            </a:r>
            <a:r>
              <a:rPr lang="en-US" sz="2000" b="0" i="0" dirty="0">
                <a:effectLst/>
                <a:ea typeface="+mn-lt"/>
                <a:cs typeface="+mn-lt"/>
              </a:rPr>
              <a:t>with gas fees and scalability.</a:t>
            </a:r>
            <a:endParaRPr lang="en-US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Decentralized Solution Highlights.</a:t>
            </a:r>
            <a:endParaRPr lang="en-US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Secure</a:t>
            </a:r>
            <a:r>
              <a:rPr lang="en-US" sz="2400" b="0" i="0" dirty="0">
                <a:effectLst/>
                <a:ea typeface="+mn-lt"/>
                <a:cs typeface="+mn-lt"/>
              </a:rPr>
              <a:t>, decentralized password storage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Robust</a:t>
            </a:r>
            <a:r>
              <a:rPr lang="en-US" sz="2000" b="0" i="0" dirty="0">
                <a:effectLst/>
                <a:ea typeface="+mn-lt"/>
                <a:cs typeface="+mn-lt"/>
              </a:rPr>
              <a:t> recovery mechanism</a:t>
            </a:r>
            <a:r>
              <a:rPr lang="en-US" sz="2000" dirty="0">
                <a:ea typeface="+mn-lt"/>
                <a:cs typeface="+mn-lt"/>
              </a:rPr>
              <a:t> for </a:t>
            </a:r>
            <a:r>
              <a:rPr lang="en-US" sz="2000" b="0" i="0" dirty="0">
                <a:effectLst/>
                <a:ea typeface="+mn-lt"/>
                <a:cs typeface="+mn-lt"/>
              </a:rPr>
              <a:t>seamless access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Avoids reliance</a:t>
            </a:r>
            <a:r>
              <a:rPr lang="en-US" sz="2000" b="0" i="0" dirty="0">
                <a:effectLst/>
                <a:ea typeface="+mn-lt"/>
                <a:cs typeface="+mn-lt"/>
              </a:rPr>
              <a:t> on a single service provider.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0" i="0" dirty="0">
                <a:effectLst/>
                <a:ea typeface="+mn-lt"/>
                <a:cs typeface="+mn-lt"/>
              </a:rPr>
              <a:t>Comparative </a:t>
            </a:r>
            <a:r>
              <a:rPr lang="en-US" sz="2400" dirty="0">
                <a:ea typeface="+mn-lt"/>
                <a:cs typeface="+mn-lt"/>
              </a:rPr>
              <a:t>Analysis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Conducted a comparative </a:t>
            </a:r>
            <a:r>
              <a:rPr lang="en-US" sz="2000" b="0" i="0" dirty="0">
                <a:effectLst/>
                <a:ea typeface="+mn-lt"/>
                <a:cs typeface="+mn-lt"/>
              </a:rPr>
              <a:t>analysis on EVM-compatible platforms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Demonstrated</a:t>
            </a:r>
            <a:r>
              <a:rPr lang="en-US" sz="2000" b="0" i="0" dirty="0">
                <a:effectLst/>
                <a:ea typeface="+mn-lt"/>
                <a:cs typeface="+mn-lt"/>
              </a:rPr>
              <a:t> the solution's performance and effectiveness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cs typeface="Calibri" panose="020F0502020204030204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</a:endParaRPr>
          </a:p>
        </p:txBody>
      </p:sp>
      <p:pic>
        <p:nvPicPr>
          <p:cNvPr id="2" name="Recording (2)">
            <a:hlinkClick r:id="" action="ppaction://media"/>
            <a:extLst>
              <a:ext uri="{FF2B5EF4-FFF2-40B4-BE49-F238E27FC236}">
                <a16:creationId xmlns:a16="http://schemas.microsoft.com/office/drawing/2014/main" id="{9326CD7C-C9A2-DDFD-16F4-77B9A048F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6060" y="5481579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0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"/>
    </mc:Choice>
    <mc:Fallback xmlns="">
      <p:transition spd="slow" advTm="17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BC4C08-E0B2-126F-083F-CE389B5B5D65}"/>
              </a:ext>
            </a:extLst>
          </p:cNvPr>
          <p:cNvSpPr txBox="1"/>
          <p:nvPr/>
        </p:nvSpPr>
        <p:spPr>
          <a:xfrm>
            <a:off x="1576873" y="1198897"/>
            <a:ext cx="9246637" cy="329320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 b="1" i="0" dirty="0">
                <a:effectLst/>
              </a:rPr>
              <a:t>Future work</a:t>
            </a:r>
            <a:br>
              <a:rPr lang="en-US" sz="2000" b="0" i="0" dirty="0">
                <a:effectLst/>
              </a:rPr>
            </a:br>
            <a:endParaRPr lang="en-US" sz="2400" b="1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Smart Contract Auditing: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Create tools to find and fix code issues.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Stop hacks and attacks on our system.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Adaptive Password Rules: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Change password rules based on threats.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Keep our system strong </a:t>
            </a:r>
            <a:r>
              <a:rPr lang="en-US" sz="2000" b="0" i="0" dirty="0">
                <a:effectLst/>
                <a:ea typeface="+mn-lt"/>
                <a:cs typeface="+mn-lt"/>
              </a:rPr>
              <a:t>and </a:t>
            </a:r>
            <a:r>
              <a:rPr lang="en-US" sz="2000" dirty="0">
                <a:ea typeface="+mn-lt"/>
                <a:cs typeface="+mn-lt"/>
              </a:rPr>
              <a:t>up-to-date</a:t>
            </a:r>
            <a:r>
              <a:rPr lang="en-US" sz="2000" b="0" i="0" dirty="0">
                <a:effectLst/>
                <a:ea typeface="+mn-lt"/>
                <a:cs typeface="+mn-lt"/>
              </a:rPr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Fine tune performance through comparison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Compare the solution on other various blockchain platforms</a:t>
            </a:r>
          </a:p>
        </p:txBody>
      </p:sp>
      <p:pic>
        <p:nvPicPr>
          <p:cNvPr id="2" name="Recording (3)">
            <a:hlinkClick r:id="" action="ppaction://media"/>
            <a:extLst>
              <a:ext uri="{FF2B5EF4-FFF2-40B4-BE49-F238E27FC236}">
                <a16:creationId xmlns:a16="http://schemas.microsoft.com/office/drawing/2014/main" id="{09378FE9-B6A7-A6C1-D6A8-BC907CCB44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4431" y="5481579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3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"/>
    </mc:Choice>
    <mc:Fallback xmlns="">
      <p:transition spd="slow" advTm="157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614</Words>
  <Application>Microsoft Office PowerPoint</Application>
  <PresentationFormat>Widescreen</PresentationFormat>
  <Paragraphs>61</Paragraphs>
  <Slides>10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saniaazhmee@outlook.com</dc:creator>
  <cp:lastModifiedBy>saniaazhmee@outlook.com</cp:lastModifiedBy>
  <cp:revision>117</cp:revision>
  <dcterms:created xsi:type="dcterms:W3CDTF">2023-11-27T12:42:15Z</dcterms:created>
  <dcterms:modified xsi:type="dcterms:W3CDTF">2023-12-08T16:23:27Z</dcterms:modified>
</cp:coreProperties>
</file>

<file path=docProps/thumbnail.jpeg>
</file>